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Architects Daughter"/>
      <p:regular r:id="rId22"/>
    </p:embeddedFont>
    <p:embeddedFont>
      <p:font typeface="Baskervville"/>
      <p:regular r:id="rId23"/>
      <p: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ArchitectsDaughter-regular.fntdata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font" Target="fonts/Baskervville-italic.fntdata"/><Relationship Id="rId12" Type="http://schemas.openxmlformats.org/officeDocument/2006/relationships/slide" Target="slides/slide6.xml"/><Relationship Id="rId23" Type="http://schemas.openxmlformats.org/officeDocument/2006/relationships/font" Target="fonts/Baskervvill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e7bd20177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1e7bd20177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ff77179b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1ff77179b7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ff77179b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1ff77179b7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ff77179b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1ff77179b7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e7bd20177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1e7bd20177_2_1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e7bd20177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1e7bd20177_2_1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ebf829c5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1ebf829c55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e7bd20177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1e7bd20177_2_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e7bd20177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1e7bd20177_2_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e7bd20177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1e7bd20177_2_9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e7bd20177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1e7bd20177_2_1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e7bd20177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1e7bd20177_2_1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e7bd20177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1e7bd20177_2_1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ff77179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ff77179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e7bd20177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1e7bd20177_2_1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5" Type="http://schemas.openxmlformats.org/officeDocument/2006/relationships/hyperlink" Target="https://www.bls.gov/opub/mlr/2021/article/unemployment-rises-in-2020-as-the-country-battles-the-covid-19-pandemic.htm" TargetMode="External"/><Relationship Id="rId6" Type="http://schemas.openxmlformats.org/officeDocument/2006/relationships/hyperlink" Target="https://www.kff.org/other/state-indicator/unemployment-rate/?currentTimeframe=17&amp;sortModel=%7B%22colId%22%3A%22Location%22%2C%22sort%22%3A%22asc%22%7D" TargetMode="External"/><Relationship Id="rId7" Type="http://schemas.openxmlformats.org/officeDocument/2006/relationships/hyperlink" Target="https://doi.org/10.1016/j.sste.2022.10051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2974943" y="1543688"/>
            <a:ext cx="3194114" cy="4114800"/>
          </a:xfrm>
          <a:custGeom>
            <a:rect b="b" l="l" r="r" t="t"/>
            <a:pathLst>
              <a:path extrusionOk="0" h="8229600" w="6388227">
                <a:moveTo>
                  <a:pt x="0" y="0"/>
                </a:moveTo>
                <a:lnTo>
                  <a:pt x="6388227" y="0"/>
                </a:lnTo>
                <a:lnTo>
                  <a:pt x="63882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 txBox="1"/>
          <p:nvPr/>
        </p:nvSpPr>
        <p:spPr>
          <a:xfrm>
            <a:off x="115075" y="0"/>
            <a:ext cx="88701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Unemployment Unplugged: Analyzing the COVID Job Market Meltdown</a:t>
            </a:r>
            <a:endParaRPr b="1" sz="38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1879800" y="1276825"/>
            <a:ext cx="53844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accent5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By: Britney Zhu &amp; Myra Arif</a:t>
            </a:r>
            <a:endParaRPr b="1" sz="2100">
              <a:solidFill>
                <a:schemeClr val="accent5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/>
          <p:nvPr/>
        </p:nvSpPr>
        <p:spPr>
          <a:xfrm>
            <a:off x="5578418" y="1973216"/>
            <a:ext cx="4381122" cy="3953963"/>
          </a:xfrm>
          <a:custGeom>
            <a:rect b="b" l="l" r="r" t="t"/>
            <a:pathLst>
              <a:path extrusionOk="0" h="7907926" w="8762245">
                <a:moveTo>
                  <a:pt x="0" y="0"/>
                </a:moveTo>
                <a:lnTo>
                  <a:pt x="8762245" y="0"/>
                </a:lnTo>
                <a:lnTo>
                  <a:pt x="8762245" y="7907926"/>
                </a:lnTo>
                <a:lnTo>
                  <a:pt x="0" y="7907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34"/>
          <p:cNvSpPr txBox="1"/>
          <p:nvPr/>
        </p:nvSpPr>
        <p:spPr>
          <a:xfrm>
            <a:off x="514350" y="481025"/>
            <a:ext cx="79734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6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04 -  Documentations</a:t>
            </a:r>
            <a:endParaRPr b="1" sz="26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6" name="Google Shape;206;p34"/>
          <p:cNvSpPr txBox="1"/>
          <p:nvPr/>
        </p:nvSpPr>
        <p:spPr>
          <a:xfrm>
            <a:off x="562525" y="1040275"/>
            <a:ext cx="32544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●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New Mexico 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-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the highest percentage difference from phase 1 after to phase 2 after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pic>
        <p:nvPicPr>
          <p:cNvPr id="207" name="Google Shape;207;p34"/>
          <p:cNvPicPr preferRelativeResize="0"/>
          <p:nvPr/>
        </p:nvPicPr>
        <p:blipFill rotWithShape="1">
          <a:blip r:embed="rId4">
            <a:alphaModFix/>
          </a:blip>
          <a:srcRect b="0" l="0" r="2210" t="0"/>
          <a:stretch/>
        </p:blipFill>
        <p:spPr>
          <a:xfrm>
            <a:off x="100525" y="2971575"/>
            <a:ext cx="3762775" cy="19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8362" y="0"/>
            <a:ext cx="50928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/>
          <p:nvPr/>
        </p:nvSpPr>
        <p:spPr>
          <a:xfrm>
            <a:off x="5578418" y="1973216"/>
            <a:ext cx="4381122" cy="3953963"/>
          </a:xfrm>
          <a:custGeom>
            <a:rect b="b" l="l" r="r" t="t"/>
            <a:pathLst>
              <a:path extrusionOk="0" h="7907926" w="8762245">
                <a:moveTo>
                  <a:pt x="0" y="0"/>
                </a:moveTo>
                <a:lnTo>
                  <a:pt x="8762245" y="0"/>
                </a:lnTo>
                <a:lnTo>
                  <a:pt x="8762245" y="7907926"/>
                </a:lnTo>
                <a:lnTo>
                  <a:pt x="0" y="7907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35"/>
          <p:cNvSpPr txBox="1"/>
          <p:nvPr/>
        </p:nvSpPr>
        <p:spPr>
          <a:xfrm>
            <a:off x="514350" y="481025"/>
            <a:ext cx="79734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6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04 -  Documentations</a:t>
            </a:r>
            <a:endParaRPr b="1" sz="26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562525" y="1040275"/>
            <a:ext cx="32544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●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Wyoming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-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the lowest percentage difference from phase 1 before to phase 1 after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pic>
        <p:nvPicPr>
          <p:cNvPr id="216" name="Google Shape;216;p35"/>
          <p:cNvPicPr preferRelativeResize="0"/>
          <p:nvPr/>
        </p:nvPicPr>
        <p:blipFill rotWithShape="1">
          <a:blip r:embed="rId4">
            <a:alphaModFix/>
          </a:blip>
          <a:srcRect b="0" l="0" r="0" t="8659"/>
          <a:stretch/>
        </p:blipFill>
        <p:spPr>
          <a:xfrm>
            <a:off x="143125" y="2931113"/>
            <a:ext cx="3818450" cy="20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0125" y="0"/>
            <a:ext cx="49466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/>
          <p:nvPr/>
        </p:nvSpPr>
        <p:spPr>
          <a:xfrm>
            <a:off x="5578418" y="1973216"/>
            <a:ext cx="4381122" cy="3953963"/>
          </a:xfrm>
          <a:custGeom>
            <a:rect b="b" l="l" r="r" t="t"/>
            <a:pathLst>
              <a:path extrusionOk="0" h="7907926" w="8762245">
                <a:moveTo>
                  <a:pt x="0" y="0"/>
                </a:moveTo>
                <a:lnTo>
                  <a:pt x="8762245" y="0"/>
                </a:lnTo>
                <a:lnTo>
                  <a:pt x="8762245" y="7907926"/>
                </a:lnTo>
                <a:lnTo>
                  <a:pt x="0" y="7907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36"/>
          <p:cNvSpPr txBox="1"/>
          <p:nvPr/>
        </p:nvSpPr>
        <p:spPr>
          <a:xfrm>
            <a:off x="514350" y="481025"/>
            <a:ext cx="79734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6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04 -  Documentations</a:t>
            </a:r>
            <a:endParaRPr b="1" sz="26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562525" y="1040275"/>
            <a:ext cx="32544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●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Michigan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-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the lowest percentage difference from phase 1 after to phase 2 after.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00" y="2994762"/>
            <a:ext cx="3873750" cy="19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3397" y="0"/>
            <a:ext cx="46951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/>
          <p:nvPr/>
        </p:nvSpPr>
        <p:spPr>
          <a:xfrm>
            <a:off x="-660082" y="2883399"/>
            <a:ext cx="3256578" cy="2939062"/>
          </a:xfrm>
          <a:custGeom>
            <a:rect b="b" l="l" r="r" t="t"/>
            <a:pathLst>
              <a:path extrusionOk="0" h="5878123" w="6513156">
                <a:moveTo>
                  <a:pt x="0" y="0"/>
                </a:moveTo>
                <a:lnTo>
                  <a:pt x="6513156" y="0"/>
                </a:lnTo>
                <a:lnTo>
                  <a:pt x="6513156" y="5878123"/>
                </a:lnTo>
                <a:lnTo>
                  <a:pt x="0" y="5878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37"/>
          <p:cNvSpPr txBox="1"/>
          <p:nvPr/>
        </p:nvSpPr>
        <p:spPr>
          <a:xfrm>
            <a:off x="514350" y="481025"/>
            <a:ext cx="79734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6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04 -  Documentations</a:t>
            </a:r>
            <a:endParaRPr b="1" sz="26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33" name="Google Shape;2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50300"/>
            <a:ext cx="4615325" cy="5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5325" y="814250"/>
            <a:ext cx="3810150" cy="43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/>
          <p:nvPr/>
        </p:nvSpPr>
        <p:spPr>
          <a:xfrm>
            <a:off x="-389329" y="2785180"/>
            <a:ext cx="3779047" cy="3410589"/>
          </a:xfrm>
          <a:custGeom>
            <a:rect b="b" l="l" r="r" t="t"/>
            <a:pathLst>
              <a:path extrusionOk="0" h="6821179" w="7558093">
                <a:moveTo>
                  <a:pt x="0" y="0"/>
                </a:moveTo>
                <a:lnTo>
                  <a:pt x="7558093" y="0"/>
                </a:lnTo>
                <a:lnTo>
                  <a:pt x="7558093" y="6821179"/>
                </a:lnTo>
                <a:lnTo>
                  <a:pt x="0" y="6821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38"/>
          <p:cNvSpPr/>
          <p:nvPr/>
        </p:nvSpPr>
        <p:spPr>
          <a:xfrm>
            <a:off x="514350" y="1358403"/>
            <a:ext cx="2706543" cy="3270747"/>
          </a:xfrm>
          <a:custGeom>
            <a:rect b="b" l="l" r="r" t="t"/>
            <a:pathLst>
              <a:path extrusionOk="0" h="6541494" w="5413086">
                <a:moveTo>
                  <a:pt x="0" y="0"/>
                </a:moveTo>
                <a:lnTo>
                  <a:pt x="5413086" y="0"/>
                </a:lnTo>
                <a:lnTo>
                  <a:pt x="5413086" y="6541494"/>
                </a:lnTo>
                <a:lnTo>
                  <a:pt x="0" y="6541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38"/>
          <p:cNvSpPr txBox="1"/>
          <p:nvPr/>
        </p:nvSpPr>
        <p:spPr>
          <a:xfrm>
            <a:off x="514350" y="481025"/>
            <a:ext cx="79734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6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05 - Conclusions</a:t>
            </a:r>
            <a:endParaRPr b="1" sz="26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3220900" y="910300"/>
            <a:ext cx="5479500" cy="45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●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Revisiting our Project’s Hypothesis: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Baskervville"/>
              <a:buChar char="-"/>
            </a:pPr>
            <a:r>
              <a:rPr b="1" i="1" lang="en" sz="17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The unemployment rate for each state will increase with each phase </a:t>
            </a:r>
            <a:endParaRPr b="1" i="1" sz="17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Our results prove that our hypothesis is </a:t>
            </a:r>
            <a:r>
              <a:rPr b="1" lang="en" sz="1900">
                <a:solidFill>
                  <a:schemeClr val="accent5"/>
                </a:solidFill>
                <a:latin typeface="Baskervville"/>
                <a:ea typeface="Baskervville"/>
                <a:cs typeface="Baskervville"/>
                <a:sym typeface="Baskervville"/>
              </a:rPr>
              <a:t>TRUE! </a:t>
            </a:r>
            <a:r>
              <a:rPr b="1" lang="en" sz="1200">
                <a:solidFill>
                  <a:schemeClr val="accent3"/>
                </a:solidFill>
                <a:latin typeface="Baskervville"/>
                <a:ea typeface="Baskervville"/>
                <a:cs typeface="Baskervville"/>
                <a:sym typeface="Baskervville"/>
              </a:rPr>
              <a:t>Well partially.</a:t>
            </a:r>
            <a:endParaRPr b="1" sz="1200">
              <a:solidFill>
                <a:schemeClr val="accent3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We found out that Wyoming has the lowest percentage difference of 0.66 from phase 1 before to phase 1 after.</a:t>
            </a:r>
            <a:endParaRPr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This proves that the percentage difference is positive meaning there is a correlation. A positive correlation, as first covid date occurred,</a:t>
            </a:r>
            <a:endParaRPr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the following 3 months have increase in unemployment rate in all the states. We can infer that as the lowest percentage difference is still positive.</a:t>
            </a:r>
            <a:endParaRPr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However, the 3rd phase (1st after to 2nd after) did experience a decrease when looking at Michigan (-0.56) but Michigan still experienced an increase in unemployment overall.</a:t>
            </a:r>
            <a:endParaRPr sz="13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/>
          <p:nvPr/>
        </p:nvSpPr>
        <p:spPr>
          <a:xfrm>
            <a:off x="-389329" y="2785180"/>
            <a:ext cx="3779047" cy="3410590"/>
          </a:xfrm>
          <a:custGeom>
            <a:rect b="b" l="l" r="r" t="t"/>
            <a:pathLst>
              <a:path extrusionOk="0" h="6821179" w="7558093">
                <a:moveTo>
                  <a:pt x="0" y="0"/>
                </a:moveTo>
                <a:lnTo>
                  <a:pt x="7558093" y="0"/>
                </a:lnTo>
                <a:lnTo>
                  <a:pt x="7558093" y="6821179"/>
                </a:lnTo>
                <a:lnTo>
                  <a:pt x="0" y="6821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39"/>
          <p:cNvSpPr/>
          <p:nvPr/>
        </p:nvSpPr>
        <p:spPr>
          <a:xfrm>
            <a:off x="514350" y="1358403"/>
            <a:ext cx="2706543" cy="3270747"/>
          </a:xfrm>
          <a:custGeom>
            <a:rect b="b" l="l" r="r" t="t"/>
            <a:pathLst>
              <a:path extrusionOk="0" h="6541494" w="5413086">
                <a:moveTo>
                  <a:pt x="0" y="0"/>
                </a:moveTo>
                <a:lnTo>
                  <a:pt x="5413086" y="0"/>
                </a:lnTo>
                <a:lnTo>
                  <a:pt x="5413086" y="6541494"/>
                </a:lnTo>
                <a:lnTo>
                  <a:pt x="0" y="6541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39"/>
          <p:cNvSpPr txBox="1"/>
          <p:nvPr/>
        </p:nvSpPr>
        <p:spPr>
          <a:xfrm>
            <a:off x="3389725" y="523975"/>
            <a:ext cx="5608500" cy="4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rPr>
              <a:t>U.S. Bureau of Labor Statistics. (2021). Unemployment rises in 2020, As the Country Battles the Covid-19 Pandemic. U.S. Bureau of Labor Statistics. </a:t>
            </a:r>
            <a:r>
              <a:rPr lang="en" sz="1600" u="sng">
                <a:solidFill>
                  <a:schemeClr val="hlink"/>
                </a:solidFill>
                <a:latin typeface="Baskervville"/>
                <a:ea typeface="Baskervville"/>
                <a:cs typeface="Baskervville"/>
                <a:sym typeface="Baskervville"/>
                <a:hlinkClick r:id="rId5"/>
              </a:rPr>
              <a:t>https://www.bls.gov/opub/mlr/2021/article/unemployment-rises-in-2020-as-the-country-battles-the-covid-19-pandemic.htm</a:t>
            </a:r>
            <a:endParaRPr sz="1600">
              <a:solidFill>
                <a:schemeClr val="l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rPr>
              <a:t>Unemployment rate (seasonally adjusted). KFF. (2022, May 4). </a:t>
            </a:r>
            <a:r>
              <a:rPr lang="en" sz="1600" u="sng">
                <a:solidFill>
                  <a:schemeClr val="hlink"/>
                </a:solidFill>
                <a:latin typeface="Baskervville"/>
                <a:ea typeface="Baskervville"/>
                <a:cs typeface="Baskervville"/>
                <a:sym typeface="Baskervville"/>
                <a:hlinkClick r:id="rId6"/>
              </a:rPr>
              <a:t>https://www.kff.org/other/state-indicator/unemployment-rate/?currentTimeframe=17&amp;sortModel=%7B%22colId%22%3A%22Location%22%2C%22sort%22%3A%22asc%22%7D</a:t>
            </a:r>
            <a:r>
              <a:rPr lang="en" sz="1600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rPr>
              <a:t>    </a:t>
            </a:r>
            <a:endParaRPr sz="1600">
              <a:solidFill>
                <a:schemeClr val="l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rPr>
              <a:t>David García-García, Enrique Morales, Cesar de la Fuente-Nunez, Isabel Vigo, Eva S. Fonfría, Cesar Bordehore,</a:t>
            </a:r>
            <a:endParaRPr sz="1600">
              <a:solidFill>
                <a:schemeClr val="l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rPr>
              <a:t>Identification of the first COVID-19 infections in the US using a retrospective analysis (REMEDID),</a:t>
            </a:r>
            <a:endParaRPr sz="1600">
              <a:solidFill>
                <a:schemeClr val="l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chemeClr val="hlink"/>
                </a:solidFill>
                <a:latin typeface="Baskervville"/>
                <a:ea typeface="Baskervville"/>
                <a:cs typeface="Baskervville"/>
                <a:sym typeface="Baskervville"/>
                <a:hlinkClick r:id="rId7"/>
              </a:rPr>
              <a:t>https://doi.org/10.1016/j.sste.2022.100517</a:t>
            </a:r>
            <a:r>
              <a:rPr lang="en" sz="1600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rPr>
              <a:t>. </a:t>
            </a:r>
            <a:endParaRPr sz="1600">
              <a:solidFill>
                <a:schemeClr val="l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250" name="Google Shape;250;p39"/>
          <p:cNvSpPr txBox="1"/>
          <p:nvPr/>
        </p:nvSpPr>
        <p:spPr>
          <a:xfrm>
            <a:off x="514350" y="481025"/>
            <a:ext cx="79734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6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06 - References</a:t>
            </a:r>
            <a:endParaRPr b="1" sz="26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>
            <a:off x="5111014" y="2427762"/>
            <a:ext cx="4559335" cy="4114800"/>
          </a:xfrm>
          <a:custGeom>
            <a:rect b="b" l="l" r="r" t="t"/>
            <a:pathLst>
              <a:path extrusionOk="0" h="8229600" w="911867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26"/>
          <p:cNvSpPr/>
          <p:nvPr/>
        </p:nvSpPr>
        <p:spPr>
          <a:xfrm>
            <a:off x="5188639" y="576073"/>
            <a:ext cx="2834068" cy="4114800"/>
          </a:xfrm>
          <a:custGeom>
            <a:rect b="b" l="l" r="r" t="t"/>
            <a:pathLst>
              <a:path extrusionOk="0" h="8229600" w="5668137">
                <a:moveTo>
                  <a:pt x="0" y="0"/>
                </a:moveTo>
                <a:lnTo>
                  <a:pt x="5668137" y="0"/>
                </a:lnTo>
                <a:lnTo>
                  <a:pt x="56681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26"/>
          <p:cNvSpPr txBox="1"/>
          <p:nvPr/>
        </p:nvSpPr>
        <p:spPr>
          <a:xfrm>
            <a:off x="837225" y="1052975"/>
            <a:ext cx="4455600" cy="22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 u="none" cap="none" strike="noStrike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01 - </a:t>
            </a:r>
            <a:r>
              <a:rPr b="1" lang="en" sz="22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Background</a:t>
            </a:r>
            <a:endParaRPr b="1" sz="22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 u="none" cap="none" strike="noStrike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02 - </a:t>
            </a:r>
            <a:r>
              <a:rPr b="1" lang="en" sz="22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Our Goals for This Project</a:t>
            </a:r>
            <a:endParaRPr b="1" sz="22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03 - Limitations</a:t>
            </a:r>
            <a:endParaRPr b="1" sz="22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 u="none" cap="none" strike="noStrike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0</a:t>
            </a:r>
            <a:r>
              <a:rPr b="1" lang="en" sz="22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4</a:t>
            </a:r>
            <a:r>
              <a:rPr b="1" i="0" lang="en" sz="2200" u="none" cap="none" strike="noStrike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 - Documentation</a:t>
            </a:r>
            <a:endParaRPr b="1" sz="22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 u="none" cap="none" strike="noStrike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0</a:t>
            </a:r>
            <a:r>
              <a:rPr b="1" lang="en" sz="22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5</a:t>
            </a:r>
            <a:r>
              <a:rPr b="1" i="0" lang="en" sz="2200" u="none" cap="none" strike="noStrike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 - Conclusions</a:t>
            </a:r>
            <a:endParaRPr b="1" sz="22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875425" y="126800"/>
            <a:ext cx="2067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INDEX</a:t>
            </a:r>
            <a:endParaRPr b="1" sz="50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-964216" y="2806476"/>
            <a:ext cx="4381123" cy="3953963"/>
          </a:xfrm>
          <a:custGeom>
            <a:rect b="b" l="l" r="r" t="t"/>
            <a:pathLst>
              <a:path extrusionOk="0" h="7907926" w="8762245">
                <a:moveTo>
                  <a:pt x="0" y="0"/>
                </a:moveTo>
                <a:lnTo>
                  <a:pt x="8762245" y="0"/>
                </a:lnTo>
                <a:lnTo>
                  <a:pt x="8762245" y="7907926"/>
                </a:lnTo>
                <a:lnTo>
                  <a:pt x="0" y="7907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/>
        </p:nvSpPr>
        <p:spPr>
          <a:xfrm>
            <a:off x="450450" y="317525"/>
            <a:ext cx="824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rgbClr val="FF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01 - </a:t>
            </a:r>
            <a:r>
              <a:rPr b="1" lang="en" sz="27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Background: Unemployment Unfolds Nationally</a:t>
            </a:r>
            <a:endParaRPr b="1" sz="27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-1097950" y="2155060"/>
            <a:ext cx="5050423" cy="4558007"/>
          </a:xfrm>
          <a:custGeom>
            <a:rect b="b" l="l" r="r" t="t"/>
            <a:pathLst>
              <a:path extrusionOk="0" h="9116014" w="10100846">
                <a:moveTo>
                  <a:pt x="0" y="0"/>
                </a:moveTo>
                <a:lnTo>
                  <a:pt x="10100847" y="0"/>
                </a:lnTo>
                <a:lnTo>
                  <a:pt x="10100847" y="9116014"/>
                </a:lnTo>
                <a:lnTo>
                  <a:pt x="0" y="91160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27"/>
          <p:cNvSpPr/>
          <p:nvPr/>
        </p:nvSpPr>
        <p:spPr>
          <a:xfrm>
            <a:off x="441037" y="2006902"/>
            <a:ext cx="4690240" cy="3136598"/>
          </a:xfrm>
          <a:custGeom>
            <a:rect b="b" l="l" r="r" t="t"/>
            <a:pathLst>
              <a:path extrusionOk="0" h="6273196" w="9380480">
                <a:moveTo>
                  <a:pt x="0" y="0"/>
                </a:moveTo>
                <a:lnTo>
                  <a:pt x="9380480" y="0"/>
                </a:lnTo>
                <a:lnTo>
                  <a:pt x="9380480" y="6273196"/>
                </a:lnTo>
                <a:lnTo>
                  <a:pt x="0" y="62731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27"/>
          <p:cNvSpPr txBox="1"/>
          <p:nvPr/>
        </p:nvSpPr>
        <p:spPr>
          <a:xfrm>
            <a:off x="4223075" y="919625"/>
            <a:ext cx="4838700" cy="3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●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Unemployment surged nationally as the pandemic took over the United States. 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●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According to the U.S. Bureau of Statistics, in the second quarter of 2020, the unemployment rate was 13%.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●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Many businesses had to get suspended due to closures and the unemployment rate tripled compared to 2019 (BLS 2021).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●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Unfortunately, many people lost their jobs and the economy was in turmoil. 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/>
          <p:nvPr/>
        </p:nvSpPr>
        <p:spPr>
          <a:xfrm>
            <a:off x="6126205" y="2750905"/>
            <a:ext cx="3836530" cy="3462468"/>
          </a:xfrm>
          <a:custGeom>
            <a:rect b="b" l="l" r="r" t="t"/>
            <a:pathLst>
              <a:path extrusionOk="0" h="6924935" w="7673059">
                <a:moveTo>
                  <a:pt x="0" y="0"/>
                </a:moveTo>
                <a:lnTo>
                  <a:pt x="7673059" y="0"/>
                </a:lnTo>
                <a:lnTo>
                  <a:pt x="7673059" y="6924936"/>
                </a:lnTo>
                <a:lnTo>
                  <a:pt x="0" y="6924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28"/>
          <p:cNvSpPr/>
          <p:nvPr/>
        </p:nvSpPr>
        <p:spPr>
          <a:xfrm>
            <a:off x="5065208" y="1316749"/>
            <a:ext cx="3759899" cy="4114800"/>
          </a:xfrm>
          <a:custGeom>
            <a:rect b="b" l="l" r="r" t="t"/>
            <a:pathLst>
              <a:path extrusionOk="0" h="8229600" w="7519797">
                <a:moveTo>
                  <a:pt x="0" y="0"/>
                </a:moveTo>
                <a:lnTo>
                  <a:pt x="7519797" y="0"/>
                </a:lnTo>
                <a:lnTo>
                  <a:pt x="75197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28"/>
          <p:cNvSpPr txBox="1"/>
          <p:nvPr/>
        </p:nvSpPr>
        <p:spPr>
          <a:xfrm>
            <a:off x="220800" y="235775"/>
            <a:ext cx="87024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6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02 -  Our Goal: Observing Unemployment at the State Level</a:t>
            </a:r>
            <a:endParaRPr b="1" sz="26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-535827" y="2456623"/>
            <a:ext cx="3767765" cy="3400408"/>
          </a:xfrm>
          <a:custGeom>
            <a:rect b="b" l="l" r="r" t="t"/>
            <a:pathLst>
              <a:path extrusionOk="0" h="7907926" w="8762245">
                <a:moveTo>
                  <a:pt x="0" y="0"/>
                </a:moveTo>
                <a:lnTo>
                  <a:pt x="8762245" y="0"/>
                </a:lnTo>
                <a:lnTo>
                  <a:pt x="8762245" y="7907926"/>
                </a:lnTo>
                <a:lnTo>
                  <a:pt x="0" y="7907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28"/>
          <p:cNvSpPr txBox="1"/>
          <p:nvPr/>
        </p:nvSpPr>
        <p:spPr>
          <a:xfrm>
            <a:off x="300550" y="1123050"/>
            <a:ext cx="5761800" cy="3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Baskervville"/>
              <a:buChar char="●"/>
            </a:pPr>
            <a:r>
              <a:rPr b="1" lang="en" sz="17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Want to look at unemployment rate at the state level </a:t>
            </a:r>
            <a:endParaRPr b="1" sz="17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Baskervville"/>
              <a:buChar char="●"/>
            </a:pPr>
            <a:r>
              <a:rPr b="1" lang="en" sz="1700" u="sng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Our Project’s Hypothesis</a:t>
            </a:r>
            <a:r>
              <a:rPr b="1" lang="en" sz="17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: The </a:t>
            </a:r>
            <a:r>
              <a:rPr b="1" lang="en" sz="17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unemployment</a:t>
            </a:r>
            <a:r>
              <a:rPr b="1" lang="en" sz="17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 rate for each state will </a:t>
            </a:r>
            <a:r>
              <a:rPr b="1" lang="en" sz="17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increase</a:t>
            </a:r>
            <a:r>
              <a:rPr b="1" lang="en" sz="17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 with each phase. </a:t>
            </a:r>
            <a:endParaRPr b="1" sz="17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325" y="3308100"/>
            <a:ext cx="3124424" cy="19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/>
          <p:nvPr/>
        </p:nvSpPr>
        <p:spPr>
          <a:xfrm>
            <a:off x="5492111" y="-1165578"/>
            <a:ext cx="4381122" cy="3953963"/>
          </a:xfrm>
          <a:custGeom>
            <a:rect b="b" l="l" r="r" t="t"/>
            <a:pathLst>
              <a:path extrusionOk="0" h="7907926" w="8762245">
                <a:moveTo>
                  <a:pt x="0" y="0"/>
                </a:moveTo>
                <a:lnTo>
                  <a:pt x="8762245" y="0"/>
                </a:lnTo>
                <a:lnTo>
                  <a:pt x="8762245" y="7907927"/>
                </a:lnTo>
                <a:lnTo>
                  <a:pt x="0" y="79079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29"/>
          <p:cNvSpPr/>
          <p:nvPr/>
        </p:nvSpPr>
        <p:spPr>
          <a:xfrm>
            <a:off x="5275609" y="2273455"/>
            <a:ext cx="4559335" cy="4114800"/>
          </a:xfrm>
          <a:custGeom>
            <a:rect b="b" l="l" r="r" t="t"/>
            <a:pathLst>
              <a:path extrusionOk="0" h="8229600" w="911867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29"/>
          <p:cNvSpPr/>
          <p:nvPr/>
        </p:nvSpPr>
        <p:spPr>
          <a:xfrm flipH="1">
            <a:off x="5378952" y="534165"/>
            <a:ext cx="2870073" cy="4114800"/>
          </a:xfrm>
          <a:custGeom>
            <a:rect b="b" l="l" r="r" t="t"/>
            <a:pathLst>
              <a:path extrusionOk="0" h="8229600" w="5740146">
                <a:moveTo>
                  <a:pt x="5740146" y="0"/>
                </a:moveTo>
                <a:lnTo>
                  <a:pt x="0" y="0"/>
                </a:lnTo>
                <a:lnTo>
                  <a:pt x="0" y="8229600"/>
                </a:lnTo>
                <a:lnTo>
                  <a:pt x="5740146" y="8229600"/>
                </a:lnTo>
                <a:lnTo>
                  <a:pt x="574014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29"/>
          <p:cNvSpPr txBox="1"/>
          <p:nvPr/>
        </p:nvSpPr>
        <p:spPr>
          <a:xfrm>
            <a:off x="163800" y="1152550"/>
            <a:ext cx="53283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●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Found first covid case in a Science Direct research paper. 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●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Divided the monthly unemployment </a:t>
            </a: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rate for each state into phases to assess how it changed once COVID cases began in the state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●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Three Phases: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○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Phase1before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○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Phase1after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○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Phase2after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●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Functions created: 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○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findthemonths()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○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find_phase_averages()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550950" y="289625"/>
            <a:ext cx="75528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6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02 -  Our Goal: Looking at Data at State Level</a:t>
            </a:r>
            <a:endParaRPr b="1" sz="26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/>
        </p:nvSpPr>
        <p:spPr>
          <a:xfrm>
            <a:off x="514350" y="481025"/>
            <a:ext cx="79734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6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03 -  Limitations</a:t>
            </a:r>
            <a:endParaRPr b="1" sz="26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3" name="Google Shape;173;p30"/>
          <p:cNvSpPr/>
          <p:nvPr/>
        </p:nvSpPr>
        <p:spPr>
          <a:xfrm>
            <a:off x="5358780" y="1997787"/>
            <a:ext cx="4775642" cy="4310017"/>
          </a:xfrm>
          <a:custGeom>
            <a:rect b="b" l="l" r="r" t="t"/>
            <a:pathLst>
              <a:path extrusionOk="0" h="8620034" w="9551284">
                <a:moveTo>
                  <a:pt x="0" y="0"/>
                </a:moveTo>
                <a:lnTo>
                  <a:pt x="9551284" y="0"/>
                </a:lnTo>
                <a:lnTo>
                  <a:pt x="9551284" y="8620034"/>
                </a:lnTo>
                <a:lnTo>
                  <a:pt x="0" y="8620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30"/>
          <p:cNvSpPr/>
          <p:nvPr/>
        </p:nvSpPr>
        <p:spPr>
          <a:xfrm>
            <a:off x="4492907" y="911274"/>
            <a:ext cx="4136744" cy="4314726"/>
          </a:xfrm>
          <a:custGeom>
            <a:rect b="b" l="l" r="r" t="t"/>
            <a:pathLst>
              <a:path extrusionOk="0" h="8629452" w="8273487">
                <a:moveTo>
                  <a:pt x="0" y="0"/>
                </a:moveTo>
                <a:lnTo>
                  <a:pt x="8273487" y="0"/>
                </a:lnTo>
                <a:lnTo>
                  <a:pt x="8273487" y="8629452"/>
                </a:lnTo>
                <a:lnTo>
                  <a:pt x="0" y="8629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30"/>
          <p:cNvSpPr txBox="1"/>
          <p:nvPr/>
        </p:nvSpPr>
        <p:spPr>
          <a:xfrm>
            <a:off x="562525" y="1040275"/>
            <a:ext cx="43422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●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Limited data for 2019 so some phase1before calculations only consisted of two months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●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Were using the census population estimate for each of the states, not the actual census population.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●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Only look at the 50 states (did not look at Washington DC.)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/>
          <p:nvPr/>
        </p:nvSpPr>
        <p:spPr>
          <a:xfrm>
            <a:off x="3523913" y="2664575"/>
            <a:ext cx="4559335" cy="4114800"/>
          </a:xfrm>
          <a:custGeom>
            <a:rect b="b" l="l" r="r" t="t"/>
            <a:pathLst>
              <a:path extrusionOk="0" h="8229600" w="9118670">
                <a:moveTo>
                  <a:pt x="0" y="0"/>
                </a:moveTo>
                <a:lnTo>
                  <a:pt x="9118671" y="0"/>
                </a:lnTo>
                <a:lnTo>
                  <a:pt x="91186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31"/>
          <p:cNvSpPr/>
          <p:nvPr/>
        </p:nvSpPr>
        <p:spPr>
          <a:xfrm>
            <a:off x="4084894" y="3117077"/>
            <a:ext cx="3143764" cy="3061241"/>
          </a:xfrm>
          <a:custGeom>
            <a:rect b="b" l="l" r="r" t="t"/>
            <a:pathLst>
              <a:path extrusionOk="0" h="6122481" w="6287528">
                <a:moveTo>
                  <a:pt x="0" y="0"/>
                </a:moveTo>
                <a:lnTo>
                  <a:pt x="6287528" y="0"/>
                </a:lnTo>
                <a:lnTo>
                  <a:pt x="6287528" y="6122481"/>
                </a:lnTo>
                <a:lnTo>
                  <a:pt x="0" y="6122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31"/>
          <p:cNvSpPr/>
          <p:nvPr/>
        </p:nvSpPr>
        <p:spPr>
          <a:xfrm>
            <a:off x="6655119" y="-2561094"/>
            <a:ext cx="4381123" cy="3953963"/>
          </a:xfrm>
          <a:custGeom>
            <a:rect b="b" l="l" r="r" t="t"/>
            <a:pathLst>
              <a:path extrusionOk="0" h="7907926" w="8762245">
                <a:moveTo>
                  <a:pt x="0" y="0"/>
                </a:moveTo>
                <a:lnTo>
                  <a:pt x="8762245" y="0"/>
                </a:lnTo>
                <a:lnTo>
                  <a:pt x="8762245" y="7907927"/>
                </a:lnTo>
                <a:lnTo>
                  <a:pt x="0" y="79079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31"/>
          <p:cNvSpPr txBox="1"/>
          <p:nvPr/>
        </p:nvSpPr>
        <p:spPr>
          <a:xfrm>
            <a:off x="514350" y="481025"/>
            <a:ext cx="79734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6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04 - Documentations</a:t>
            </a:r>
            <a:endParaRPr b="1" sz="26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562525" y="1040275"/>
            <a:ext cx="79734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●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A subplot with 3 histograms of all the states to show the averages of the </a:t>
            </a: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unemployment people in each of the 3 phases</a:t>
            </a: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. 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●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2 pie charts, 2 line graphs, and 2 bar graphs to show the maximum </a:t>
            </a: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percentage</a:t>
            </a: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 changes between phases.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●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2</a:t>
            </a: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 pie charts, 2 line graphs, and 2 bar graphs to show the minimum percentage changes between phases.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●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The finalized table that was used for the graphs.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51" y="0"/>
            <a:ext cx="78854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2C59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/>
          <p:nvPr/>
        </p:nvSpPr>
        <p:spPr>
          <a:xfrm>
            <a:off x="5578418" y="1973216"/>
            <a:ext cx="4381122" cy="3953963"/>
          </a:xfrm>
          <a:custGeom>
            <a:rect b="b" l="l" r="r" t="t"/>
            <a:pathLst>
              <a:path extrusionOk="0" h="7907926" w="8762245">
                <a:moveTo>
                  <a:pt x="0" y="0"/>
                </a:moveTo>
                <a:lnTo>
                  <a:pt x="8762245" y="0"/>
                </a:lnTo>
                <a:lnTo>
                  <a:pt x="8762245" y="7907926"/>
                </a:lnTo>
                <a:lnTo>
                  <a:pt x="0" y="7907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33"/>
          <p:cNvSpPr/>
          <p:nvPr/>
        </p:nvSpPr>
        <p:spPr>
          <a:xfrm>
            <a:off x="5996788" y="652969"/>
            <a:ext cx="2088261" cy="4114800"/>
          </a:xfrm>
          <a:custGeom>
            <a:rect b="b" l="l" r="r" t="t"/>
            <a:pathLst>
              <a:path extrusionOk="0" h="8229600" w="4176522">
                <a:moveTo>
                  <a:pt x="0" y="0"/>
                </a:moveTo>
                <a:lnTo>
                  <a:pt x="4176522" y="0"/>
                </a:lnTo>
                <a:lnTo>
                  <a:pt x="41765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33"/>
          <p:cNvSpPr txBox="1"/>
          <p:nvPr/>
        </p:nvSpPr>
        <p:spPr>
          <a:xfrm>
            <a:off x="514350" y="481025"/>
            <a:ext cx="79734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6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04 -  Documentations</a:t>
            </a:r>
            <a:endParaRPr b="1" sz="26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7" name="Google Shape;197;p33"/>
          <p:cNvSpPr txBox="1"/>
          <p:nvPr/>
        </p:nvSpPr>
        <p:spPr>
          <a:xfrm>
            <a:off x="562525" y="1040275"/>
            <a:ext cx="32544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●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Hawaii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skervville"/>
              <a:buChar char="-"/>
            </a:pPr>
            <a:r>
              <a:rPr b="1" lang="en" sz="1600">
                <a:solidFill>
                  <a:schemeClr val="accent1"/>
                </a:solidFill>
                <a:latin typeface="Baskervville"/>
                <a:ea typeface="Baskervville"/>
                <a:cs typeface="Baskervville"/>
                <a:sym typeface="Baskervville"/>
              </a:rPr>
              <a:t>the highest percentage difference from phase 1 before to phase 1 after</a:t>
            </a:r>
            <a:endParaRPr b="1" sz="1600">
              <a:solidFill>
                <a:schemeClr val="accent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125" y="2927525"/>
            <a:ext cx="3762750" cy="204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5225" y="0"/>
            <a:ext cx="50929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